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64" r:id="rId2"/>
    <p:sldId id="295" r:id="rId3"/>
    <p:sldId id="296" r:id="rId4"/>
    <p:sldId id="298" r:id="rId5"/>
    <p:sldId id="299" r:id="rId6"/>
    <p:sldId id="283" r:id="rId7"/>
    <p:sldId id="279" r:id="rId8"/>
    <p:sldId id="286" r:id="rId9"/>
    <p:sldId id="277" r:id="rId10"/>
    <p:sldId id="284" r:id="rId11"/>
    <p:sldId id="272" r:id="rId12"/>
    <p:sldId id="274" r:id="rId13"/>
    <p:sldId id="281" r:id="rId14"/>
    <p:sldId id="291" r:id="rId15"/>
    <p:sldId id="288" r:id="rId16"/>
    <p:sldId id="289" r:id="rId17"/>
    <p:sldId id="280" r:id="rId18"/>
    <p:sldId id="290" r:id="rId19"/>
    <p:sldId id="300" r:id="rId20"/>
    <p:sldId id="293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>
      <p:cViewPr varScale="1">
        <p:scale>
          <a:sx n="136" d="100"/>
          <a:sy n="136" d="100"/>
        </p:scale>
        <p:origin x="144" y="6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90550"/>
            <a:ext cx="800100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190750"/>
            <a:ext cx="8001000" cy="45720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1350">
                <a:solidFill>
                  <a:srgbClr val="FFFFFF"/>
                </a:solidFill>
              </a:defRPr>
            </a:lvl2pPr>
            <a:lvl3pPr marL="514406" indent="0">
              <a:buNone/>
              <a:defRPr sz="1350">
                <a:solidFill>
                  <a:srgbClr val="FFFFFF"/>
                </a:solidFill>
              </a:defRPr>
            </a:lvl3pPr>
            <a:lvl4pPr marL="771609" indent="0">
              <a:buNone/>
              <a:defRPr sz="1350">
                <a:solidFill>
                  <a:srgbClr val="FFFFFF"/>
                </a:solidFill>
              </a:defRPr>
            </a:lvl4pPr>
            <a:lvl5pPr marL="1028811" indent="0">
              <a:buNone/>
              <a:defRPr sz="13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47950"/>
            <a:ext cx="8001000" cy="381000"/>
          </a:xfr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204" indent="0">
              <a:buNone/>
              <a:defRPr sz="900">
                <a:solidFill>
                  <a:srgbClr val="FFFFFF"/>
                </a:solidFill>
              </a:defRPr>
            </a:lvl2pPr>
            <a:lvl3pPr marL="514406" indent="0">
              <a:buNone/>
              <a:defRPr sz="900">
                <a:solidFill>
                  <a:srgbClr val="FFFFFF"/>
                </a:solidFill>
              </a:defRPr>
            </a:lvl3pPr>
            <a:lvl4pPr marL="771609" indent="0">
              <a:buNone/>
              <a:defRPr sz="900">
                <a:solidFill>
                  <a:srgbClr val="FFFFFF"/>
                </a:solidFill>
              </a:defRPr>
            </a:lvl4pPr>
            <a:lvl5pPr marL="1028811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9144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3" y="228600"/>
            <a:ext cx="1943100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3" y="228600"/>
            <a:ext cx="5676900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225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204" indent="0">
              <a:buNone/>
              <a:defRPr sz="1050"/>
            </a:lvl2pPr>
            <a:lvl3pPr marL="514406" indent="0">
              <a:buNone/>
              <a:defRPr sz="900"/>
            </a:lvl3pPr>
            <a:lvl4pPr marL="771609" indent="0">
              <a:buNone/>
              <a:defRPr sz="825"/>
            </a:lvl4pPr>
            <a:lvl5pPr marL="1028811" indent="0">
              <a:buNone/>
              <a:defRPr sz="825"/>
            </a:lvl5pPr>
            <a:lvl6pPr marL="1286015" indent="0">
              <a:buNone/>
              <a:defRPr sz="825"/>
            </a:lvl6pPr>
            <a:lvl7pPr marL="1543217" indent="0">
              <a:buNone/>
              <a:defRPr sz="825"/>
            </a:lvl7pPr>
            <a:lvl8pPr marL="1800420" indent="0">
              <a:buNone/>
              <a:defRPr sz="825"/>
            </a:lvl8pPr>
            <a:lvl9pPr marL="2057624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38100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0"/>
            <a:ext cx="3810000" cy="2971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1338"/>
            <a:ext cx="4040188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8"/>
            <a:ext cx="4041775" cy="47982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204" indent="0">
              <a:buNone/>
              <a:defRPr sz="1125" b="1"/>
            </a:lvl2pPr>
            <a:lvl3pPr marL="514406" indent="0">
              <a:buNone/>
              <a:defRPr sz="1050" b="1"/>
            </a:lvl3pPr>
            <a:lvl4pPr marL="771609" indent="0">
              <a:buNone/>
              <a:defRPr sz="900" b="1"/>
            </a:lvl4pPr>
            <a:lvl5pPr marL="1028811" indent="0">
              <a:buNone/>
              <a:defRPr sz="900" b="1"/>
            </a:lvl5pPr>
            <a:lvl6pPr marL="1286015" indent="0">
              <a:buNone/>
              <a:defRPr sz="900" b="1"/>
            </a:lvl6pPr>
            <a:lvl7pPr marL="1543217" indent="0">
              <a:buNone/>
              <a:defRPr sz="900" b="1"/>
            </a:lvl7pPr>
            <a:lvl8pPr marL="1800420" indent="0">
              <a:buNone/>
              <a:defRPr sz="900" b="1"/>
            </a:lvl8pPr>
            <a:lvl9pPr marL="2057624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90"/>
            <a:ext cx="3008313" cy="8715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8"/>
            <a:ext cx="5111751" cy="438983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204" indent="0">
              <a:buNone/>
              <a:defRPr sz="1575"/>
            </a:lvl2pPr>
            <a:lvl3pPr marL="514406" indent="0">
              <a:buNone/>
              <a:defRPr sz="1350"/>
            </a:lvl3pPr>
            <a:lvl4pPr marL="771609" indent="0">
              <a:buNone/>
              <a:defRPr sz="1125"/>
            </a:lvl4pPr>
            <a:lvl5pPr marL="1028811" indent="0">
              <a:buNone/>
              <a:defRPr sz="1125"/>
            </a:lvl5pPr>
            <a:lvl6pPr marL="1286015" indent="0">
              <a:buNone/>
              <a:defRPr sz="1125"/>
            </a:lvl6pPr>
            <a:lvl7pPr marL="1543217" indent="0">
              <a:buNone/>
              <a:defRPr sz="1125"/>
            </a:lvl7pPr>
            <a:lvl8pPr marL="1800420" indent="0">
              <a:buNone/>
              <a:defRPr sz="1125"/>
            </a:lvl8pPr>
            <a:lvl9pPr marL="2057624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2"/>
            <a:ext cx="54864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57204" indent="0">
              <a:buNone/>
              <a:defRPr sz="675"/>
            </a:lvl2pPr>
            <a:lvl3pPr marL="514406" indent="0">
              <a:buNone/>
              <a:defRPr sz="600"/>
            </a:lvl3pPr>
            <a:lvl4pPr marL="771609" indent="0">
              <a:buNone/>
              <a:defRPr sz="525"/>
            </a:lvl4pPr>
            <a:lvl5pPr marL="1028811" indent="0">
              <a:buNone/>
              <a:defRPr sz="525"/>
            </a:lvl5pPr>
            <a:lvl6pPr marL="1286015" indent="0">
              <a:buNone/>
              <a:defRPr sz="525"/>
            </a:lvl6pPr>
            <a:lvl7pPr marL="1543217" indent="0">
              <a:buNone/>
              <a:defRPr sz="525"/>
            </a:lvl7pPr>
            <a:lvl8pPr marL="1800420" indent="0">
              <a:buNone/>
              <a:defRPr sz="525"/>
            </a:lvl8pPr>
            <a:lvl9pPr marL="2057624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41"/>
            <a:ext cx="9144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75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257204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514406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771609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028811" algn="ctr" rtl="0" eaLnBrk="1" fontAlgn="base" hangingPunct="1">
        <a:spcBef>
          <a:spcPct val="0"/>
        </a:spcBef>
        <a:spcAft>
          <a:spcPct val="0"/>
        </a:spcAft>
        <a:defRPr sz="2475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92902" indent="-1929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417955" indent="-16075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75">
          <a:solidFill>
            <a:srgbClr val="595959"/>
          </a:solidFill>
          <a:latin typeface="+mn-lt"/>
          <a:ea typeface="ＭＳ Ｐゴシック" charset="0"/>
        </a:defRPr>
      </a:lvl2pPr>
      <a:lvl3pPr marL="643007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350">
          <a:solidFill>
            <a:srgbClr val="595959"/>
          </a:solidFill>
          <a:latin typeface="+mn-lt"/>
          <a:ea typeface="ＭＳ Ｐゴシック" charset="0"/>
        </a:defRPr>
      </a:lvl3pPr>
      <a:lvl4pPr marL="900211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125">
          <a:solidFill>
            <a:srgbClr val="595959"/>
          </a:solidFill>
          <a:latin typeface="+mn-lt"/>
          <a:ea typeface="ＭＳ Ｐゴシック" charset="0"/>
        </a:defRPr>
      </a:lvl4pPr>
      <a:lvl5pPr marL="1157413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rgbClr val="595959"/>
          </a:solidFill>
          <a:latin typeface="+mn-lt"/>
          <a:ea typeface="ＭＳ Ｐゴシック" charset="0"/>
        </a:defRPr>
      </a:lvl5pPr>
      <a:lvl6pPr marL="1414616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818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9022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6225" indent="-128602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0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406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609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811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015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217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420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7624" algn="l" defTabSz="257204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13688"/>
            <a:ext cx="8610600" cy="642938"/>
          </a:xfrm>
        </p:spPr>
        <p:txBody>
          <a:bodyPr/>
          <a:lstStyle/>
          <a:p>
            <a:pPr algn="ctr"/>
            <a:r>
              <a:rPr lang="en-US" sz="3200" dirty="0"/>
              <a:t>Evaluating Animal Movement Models </a:t>
            </a:r>
            <a:br>
              <a:rPr lang="en-US" sz="2200" dirty="0"/>
            </a:br>
            <a:r>
              <a:rPr lang="en-US" sz="2200" dirty="0"/>
              <a:t> </a:t>
            </a:r>
            <a:endParaRPr lang="en-US" sz="202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1E2C8-B536-6209-00B4-0C61866B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2550"/>
            <a:ext cx="4572000" cy="1946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98000-9152-44D5-B239-CB4A5CE0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419350"/>
            <a:ext cx="4571999" cy="16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7FC77-06FB-4D4A-5F6E-FBF694F6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9550"/>
            <a:ext cx="6448425" cy="429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E2C60-2254-591F-6344-7A59369B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</p:spTree>
    <p:extLst>
      <p:ext uri="{BB962C8B-B14F-4D97-AF65-F5344CB8AC3E}">
        <p14:creationId xmlns:p14="http://schemas.microsoft.com/office/powerpoint/2010/main" val="199288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3DF4D-8A18-D820-D661-F9B4409A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61950"/>
            <a:ext cx="6296025" cy="419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E4A2A-D6E3-B63B-CCD2-46E959EF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</p:spTree>
    <p:extLst>
      <p:ext uri="{BB962C8B-B14F-4D97-AF65-F5344CB8AC3E}">
        <p14:creationId xmlns:p14="http://schemas.microsoft.com/office/powerpoint/2010/main" val="359411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634F-4C6B-0F88-B80D-837A1628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150"/>
            <a:ext cx="7772400" cy="857250"/>
          </a:xfrm>
        </p:spPr>
        <p:txBody>
          <a:bodyPr/>
          <a:lstStyle/>
          <a:p>
            <a:r>
              <a:rPr lang="en-US" dirty="0"/>
              <a:t>Correlation between step-lengths and turn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4CA58-D34D-FF3C-D673-80E52A3B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66421"/>
            <a:ext cx="7772400" cy="3810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EAEA0-7E19-CC02-1E1C-25B339912300}"/>
              </a:ext>
            </a:extLst>
          </p:cNvPr>
          <p:cNvSpPr txBox="1"/>
          <p:nvPr/>
        </p:nvSpPr>
        <p:spPr>
          <a:xfrm>
            <a:off x="381000" y="4477079"/>
            <a:ext cx="838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Hodel, F. H., &amp; Fieberg, J. R. (2022). Circular–linear </a:t>
            </a:r>
            <a:r>
              <a:rPr lang="en-US" sz="1000" dirty="0" err="1"/>
              <a:t>copulae</a:t>
            </a:r>
            <a:r>
              <a:rPr lang="en-US" sz="1000" dirty="0"/>
              <a:t> for animal movement data. Methods in Ecology and Evolution, 13(5), 1001-1013.</a:t>
            </a:r>
          </a:p>
        </p:txBody>
      </p:sp>
    </p:spTree>
    <p:extLst>
      <p:ext uri="{BB962C8B-B14F-4D97-AF65-F5344CB8AC3E}">
        <p14:creationId xmlns:p14="http://schemas.microsoft.com/office/powerpoint/2010/main" val="263231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cartoon&#10;&#10;Description automatically generated">
            <a:extLst>
              <a:ext uri="{FF2B5EF4-FFF2-40B4-BE49-F238E27FC236}">
                <a16:creationId xmlns:a16="http://schemas.microsoft.com/office/drawing/2014/main" id="{6E37791C-2DA3-135C-6E56-247D5C8E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b="10000"/>
          <a:stretch/>
        </p:blipFill>
        <p:spPr>
          <a:xfrm>
            <a:off x="1828800" y="94403"/>
            <a:ext cx="548640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D23-DF6C-5961-69F6-EF71A560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24"/>
            <a:ext cx="7772400" cy="857250"/>
          </a:xfrm>
        </p:spPr>
        <p:txBody>
          <a:bodyPr/>
          <a:lstStyle/>
          <a:p>
            <a:r>
              <a:rPr lang="en-US" dirty="0"/>
              <a:t>Hidden Markov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4C6CE-44C0-9B5E-FCB0-B96B0E2C0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33350"/>
            <a:ext cx="4648200" cy="47042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18DC2-6C97-0493-BB7A-31ACBF2D3337}"/>
              </a:ext>
            </a:extLst>
          </p:cNvPr>
          <p:cNvSpPr txBox="1"/>
          <p:nvPr/>
        </p:nvSpPr>
        <p:spPr>
          <a:xfrm>
            <a:off x="304800" y="892507"/>
            <a:ext cx="41910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/>
              <a:t>Two states (foraging and traveling)</a:t>
            </a:r>
          </a:p>
          <a:p>
            <a:endParaRPr lang="en-US" kern="0" dirty="0"/>
          </a:p>
          <a:p>
            <a:r>
              <a:rPr lang="en-US" kern="0" dirty="0"/>
              <a:t>State-dependent step-length and turn-angle distributions:</a:t>
            </a:r>
            <a:br>
              <a:rPr lang="en-US" kern="0" dirty="0"/>
            </a:br>
            <a:endParaRPr lang="en-US" sz="800" kern="0" dirty="0"/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Step length ~ Gamma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Turn Angle ~ von Mises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kern="0" dirty="0"/>
          </a:p>
          <a:p>
            <a:pPr lvl="1"/>
            <a:endParaRPr lang="en-US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/>
          </a:p>
        </p:txBody>
      </p:sp>
    </p:spTree>
    <p:extLst>
      <p:ext uri="{BB962C8B-B14F-4D97-AF65-F5344CB8AC3E}">
        <p14:creationId xmlns:p14="http://schemas.microsoft.com/office/powerpoint/2010/main" val="46351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9B57-2430-74FF-B5DB-8FE9706A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3350"/>
            <a:ext cx="7772400" cy="857250"/>
          </a:xfrm>
        </p:spPr>
        <p:txBody>
          <a:bodyPr/>
          <a:lstStyle/>
          <a:p>
            <a:r>
              <a:rPr lang="en-US" dirty="0"/>
              <a:t>Hidden Markov Models (HMM)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F873C-BF5E-4226-8F15-271A4106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78" y="991165"/>
            <a:ext cx="4466715" cy="3335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13AEF-8954-E60B-2D10-25ABA1C9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56" y="1221423"/>
            <a:ext cx="4403502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F06654-BAF8-CDAB-44CE-06052B1D2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"/>
          <a:stretch/>
        </p:blipFill>
        <p:spPr>
          <a:xfrm>
            <a:off x="228599" y="666750"/>
            <a:ext cx="3895231" cy="39243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02591B-409C-841D-AC16-9E4D7514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4875"/>
            <a:ext cx="1066347" cy="857250"/>
          </a:xfrm>
        </p:spPr>
        <p:txBody>
          <a:bodyPr/>
          <a:lstStyle/>
          <a:p>
            <a:r>
              <a:rPr lang="en-US" dirty="0"/>
              <a:t>HMM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2D3350-FA1E-016E-6372-1DA372B82FF4}"/>
              </a:ext>
            </a:extLst>
          </p:cNvPr>
          <p:cNvGrpSpPr/>
          <p:nvPr/>
        </p:nvGrpSpPr>
        <p:grpSpPr>
          <a:xfrm>
            <a:off x="4647748" y="209550"/>
            <a:ext cx="4381500" cy="4381500"/>
            <a:chOff x="4647748" y="209550"/>
            <a:chExt cx="4381500" cy="43815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3E2BEE-A8CC-42C7-F3E3-54FEC681F831}"/>
                </a:ext>
              </a:extLst>
            </p:cNvPr>
            <p:cNvGrpSpPr/>
            <p:nvPr/>
          </p:nvGrpSpPr>
          <p:grpSpPr>
            <a:xfrm>
              <a:off x="4647748" y="209550"/>
              <a:ext cx="4381500" cy="4381500"/>
              <a:chOff x="4647748" y="209550"/>
              <a:chExt cx="4381500" cy="43815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95A8E47-3E3F-4552-E054-9521CDD86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7748" y="209550"/>
                <a:ext cx="4381500" cy="4381500"/>
              </a:xfrm>
              <a:prstGeom prst="rect">
                <a:avLst/>
              </a:prstGeom>
            </p:spPr>
          </p:pic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510F874E-EB8A-958F-55A6-50481786C6C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543800" y="742950"/>
                <a:ext cx="1066347" cy="85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68589" tIns="34295" rIns="68589" bIns="34295" numCol="1" anchor="ctr" anchorCtr="0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 b="0">
                    <a:solidFill>
                      <a:srgbClr val="7A0019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Corbel" charset="0"/>
                    <a:ea typeface="ＭＳ Ｐゴシック" charset="0"/>
                    <a:cs typeface="ＭＳ Ｐゴシック" charset="0"/>
                  </a:defRPr>
                </a:lvl5pPr>
                <a:lvl6pPr marL="257204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514406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771609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1028811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75">
                    <a:solidFill>
                      <a:srgbClr val="7A0019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kern="0" dirty="0"/>
                  <a:t>ISSA</a:t>
                </a:r>
              </a:p>
            </p:txBody>
          </p:sp>
        </p:grp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781213A-E87A-3B6D-119A-67B7BFC2E9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67057" y="742950"/>
              <a:ext cx="1066347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68589" tIns="34295" rIns="68589" bIns="34295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475" b="0">
                  <a:solidFill>
                    <a:srgbClr val="7A0019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Corbel" charset="0"/>
                  <a:ea typeface="ＭＳ Ｐゴシック" charset="0"/>
                  <a:cs typeface="ＭＳ Ｐゴシック" charset="0"/>
                </a:defRPr>
              </a:lvl5pPr>
              <a:lvl6pPr marL="257204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514406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771609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1028811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475">
                  <a:solidFill>
                    <a:srgbClr val="7A0019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kern="0" dirty="0"/>
                <a:t>HMM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1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804D-E334-001B-38A2-9C438E18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00" y="-77519"/>
            <a:ext cx="12268200" cy="857250"/>
          </a:xfrm>
        </p:spPr>
        <p:txBody>
          <a:bodyPr/>
          <a:lstStyle/>
          <a:p>
            <a:r>
              <a:rPr lang="en-US" dirty="0"/>
              <a:t>Testing With Multiple Lineups/Observers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60C3-6871-A974-7FCB-4845E6EDE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76747"/>
            <a:ext cx="5867400" cy="38605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200" b="1" dirty="0"/>
              <a:t>References</a:t>
            </a:r>
          </a:p>
          <a:p>
            <a:pPr marL="0" indent="0">
              <a:buNone/>
            </a:pPr>
            <a:r>
              <a:rPr lang="en-US" sz="1200" dirty="0"/>
              <a:t>Majumder, M., Hofmann, H., &amp; Cook, D. (2013). Validation of visual statistical inference, applied to linear models. Journal of the American Statistical Association, 108(503), 942-956.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VanderPlas</a:t>
            </a:r>
            <a:r>
              <a:rPr lang="en-US" sz="1200" dirty="0"/>
              <a:t>, S., </a:t>
            </a:r>
            <a:r>
              <a:rPr lang="en-US" sz="1200" dirty="0" err="1"/>
              <a:t>Röttger</a:t>
            </a:r>
            <a:r>
              <a:rPr lang="en-US" sz="1200" dirty="0"/>
              <a:t>, C., Cook, D., &amp; Hofmann, H. (2021). Statistical significance calculations for scenarios in visual inference. Stat, 10(1), e337.</a:t>
            </a:r>
          </a:p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Wickham, H., Cook, D., Hofmann, H., &amp; </a:t>
            </a:r>
            <a:r>
              <a:rPr lang="en-US" sz="1200" dirty="0" err="1"/>
              <a:t>Buja</a:t>
            </a:r>
            <a:r>
              <a:rPr lang="en-US" sz="1200" dirty="0"/>
              <a:t>, A. (2010). Graphical inference for </a:t>
            </a:r>
            <a:r>
              <a:rPr lang="en-US" sz="1200" dirty="0" err="1"/>
              <a:t>infovis</a:t>
            </a:r>
            <a:r>
              <a:rPr lang="en-US" sz="1200" dirty="0"/>
              <a:t>. IEEE Transactions on Visualization and Computer Graphics, 16(6), 973-979.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D8BEE2-4EEF-7B91-93F0-CB6C38FBC2ED}"/>
              </a:ext>
            </a:extLst>
          </p:cNvPr>
          <p:cNvSpPr txBox="1">
            <a:spLocks/>
          </p:cNvSpPr>
          <p:nvPr/>
        </p:nvSpPr>
        <p:spPr bwMode="auto">
          <a:xfrm>
            <a:off x="247650" y="780868"/>
            <a:ext cx="7162800" cy="386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K individual observers (each with a unique lineup) </a:t>
            </a:r>
          </a:p>
          <a:p>
            <a:r>
              <a:rPr lang="en-US" i="1" kern="0" dirty="0"/>
              <a:t>X</a:t>
            </a:r>
            <a:r>
              <a:rPr lang="en-US" kern="0" dirty="0"/>
              <a:t> = number of times the observed data plot is selected</a:t>
            </a:r>
          </a:p>
          <a:p>
            <a:r>
              <a:rPr lang="en-US" kern="0" dirty="0"/>
              <a:t>Under H</a:t>
            </a:r>
            <a:r>
              <a:rPr lang="en-US" kern="0" baseline="-25000" dirty="0"/>
              <a:t>0</a:t>
            </a:r>
            <a:r>
              <a:rPr lang="en-US" kern="0" baseline="30000" dirty="0"/>
              <a:t>:</a:t>
            </a:r>
            <a:r>
              <a:rPr lang="en-US" kern="0" dirty="0"/>
              <a:t> </a:t>
            </a:r>
            <a:r>
              <a:rPr lang="en-US" i="1" kern="0" dirty="0"/>
              <a:t>X</a:t>
            </a:r>
            <a:r>
              <a:rPr lang="en-US" kern="0" dirty="0"/>
              <a:t> ~ Binomial(K, </a:t>
            </a:r>
            <a:r>
              <a:rPr lang="en-US" i="1" kern="0" dirty="0"/>
              <a:t>p</a:t>
            </a:r>
            <a:r>
              <a:rPr lang="en-US" kern="0" dirty="0"/>
              <a:t>);  </a:t>
            </a:r>
            <a:r>
              <a:rPr lang="en-US" i="1" kern="0" dirty="0"/>
              <a:t>p</a:t>
            </a:r>
            <a:r>
              <a:rPr lang="en-US" kern="0" dirty="0"/>
              <a:t> = 1/number of plots</a:t>
            </a:r>
          </a:p>
          <a:p>
            <a:r>
              <a:rPr lang="en-US" kern="0" dirty="0"/>
              <a:t>P-value = Prob(</a:t>
            </a:r>
            <a:r>
              <a:rPr lang="en-US" i="1" kern="0" dirty="0"/>
              <a:t>X</a:t>
            </a:r>
            <a:r>
              <a:rPr lang="en-US" kern="0" dirty="0"/>
              <a:t> ≥ </a:t>
            </a:r>
            <a:r>
              <a:rPr lang="en-US" i="1" kern="0" dirty="0"/>
              <a:t>x</a:t>
            </a:r>
            <a:r>
              <a:rPr lang="en-US" kern="0" dirty="0"/>
              <a:t>)</a:t>
            </a:r>
            <a:br>
              <a:rPr lang="en-US" kern="0" dirty="0"/>
            </a:br>
            <a:endParaRPr lang="en-US" kern="0" dirty="0"/>
          </a:p>
          <a:p>
            <a:pPr marL="0" indent="0">
              <a:buFontTx/>
              <a:buNone/>
            </a:pPr>
            <a:endParaRPr lang="en-US" sz="1400" b="1" kern="0" dirty="0"/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6" name="Picture 15" descr="A grid of black and white images&#10;&#10;Description automatically generated with medium confidence">
            <a:extLst>
              <a:ext uri="{FF2B5EF4-FFF2-40B4-BE49-F238E27FC236}">
                <a16:creationId xmlns:a16="http://schemas.microsoft.com/office/drawing/2014/main" id="{A9D2B599-C0F4-0740-1454-9983EEB9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87" y="1793827"/>
            <a:ext cx="1518313" cy="1518313"/>
          </a:xfrm>
          <a:prstGeom prst="rect">
            <a:avLst/>
          </a:prstGeom>
        </p:spPr>
      </p:pic>
      <p:pic>
        <p:nvPicPr>
          <p:cNvPr id="18" name="Picture 17" descr="A grid of black dots&#10;&#10;Description automatically generated">
            <a:extLst>
              <a:ext uri="{FF2B5EF4-FFF2-40B4-BE49-F238E27FC236}">
                <a16:creationId xmlns:a16="http://schemas.microsoft.com/office/drawing/2014/main" id="{61BDF961-E41A-719F-182E-7F14FE44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795817"/>
            <a:ext cx="1518313" cy="1518313"/>
          </a:xfrm>
          <a:prstGeom prst="rect">
            <a:avLst/>
          </a:prstGeom>
        </p:spPr>
      </p:pic>
      <p:pic>
        <p:nvPicPr>
          <p:cNvPr id="22" name="Picture 21" descr="A grid of black dots&#10;&#10;Description automatically generated">
            <a:extLst>
              <a:ext uri="{FF2B5EF4-FFF2-40B4-BE49-F238E27FC236}">
                <a16:creationId xmlns:a16="http://schemas.microsoft.com/office/drawing/2014/main" id="{86404839-A5BD-A774-E556-508F6FBE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43" y="133350"/>
            <a:ext cx="1518313" cy="15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77EAC-EA5A-B595-CED0-C7FD9CA0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1185"/>
            <a:ext cx="8077200" cy="3715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EA063-A4CD-DB16-F6EA-782FD186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00" y="3936453"/>
            <a:ext cx="2743200" cy="725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FC640-A44A-7E50-4A91-0F2CBE2A3532}"/>
              </a:ext>
            </a:extLst>
          </p:cNvPr>
          <p:cNvSpPr txBox="1"/>
          <p:nvPr/>
        </p:nvSpPr>
        <p:spPr>
          <a:xfrm>
            <a:off x="316200" y="4065016"/>
            <a:ext cx="563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https://conservancy.umn.edu/handle/11299/257279</a:t>
            </a:r>
          </a:p>
        </p:txBody>
      </p:sp>
    </p:spTree>
    <p:extLst>
      <p:ext uri="{BB962C8B-B14F-4D97-AF65-F5344CB8AC3E}">
        <p14:creationId xmlns:p14="http://schemas.microsoft.com/office/powerpoint/2010/main" val="389705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43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9A16-19AF-A623-59C2-4ED83A4E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76" y="28149"/>
            <a:ext cx="7772400" cy="85725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9FC2-0AD8-EAFD-B120-D880AE14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742950"/>
            <a:ext cx="8322023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NimbusSanL-Regu"/>
              </a:rPr>
              <a:t>Discrimination</a:t>
            </a:r>
            <a:r>
              <a:rPr lang="en-US" dirty="0">
                <a:latin typeface="NimbusSanL-Regu"/>
              </a:rPr>
              <a:t>: how well does the model discriminate between ‘good’ and ‘bad’ habitat?</a:t>
            </a:r>
          </a:p>
          <a:p>
            <a:r>
              <a:rPr lang="en-US" dirty="0">
                <a:latin typeface="NimbusSanL-Regu"/>
              </a:rPr>
              <a:t>Given two different locations, one close to water and one far from water, can the model identify which location is most likely to be used?</a:t>
            </a:r>
          </a:p>
          <a:p>
            <a:r>
              <a:rPr lang="en-US" dirty="0">
                <a:latin typeface="NimbusSanL-Regu"/>
              </a:rPr>
              <a:t>Often measured using something like AUC (area under the receiver operating curve)</a:t>
            </a:r>
          </a:p>
          <a:p>
            <a:pPr marL="0" indent="0" algn="l">
              <a:buNone/>
            </a:pP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Calibration</a:t>
            </a:r>
            <a:r>
              <a:rPr lang="en-US" dirty="0"/>
              <a:t>:  </a:t>
            </a:r>
            <a:r>
              <a:rPr lang="en-US" sz="1800" b="0" i="0" u="none" strike="noStrike" baseline="0" dirty="0">
                <a:latin typeface="NimbusSanL-Regu"/>
              </a:rPr>
              <a:t>how well does the model describe the probability (or relative probability) of using different areas?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If the model predicts sites within 1 km of water are twice as likely to be used as sites 10km from water, does this happen?</a:t>
            </a:r>
          </a:p>
          <a:p>
            <a:pPr algn="l"/>
            <a:endParaRPr lang="en-US" sz="600" dirty="0">
              <a:latin typeface="NimbusSanL-Regu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SanL-Regu"/>
              </a:rPr>
              <a:t>More broadly, we might want</a:t>
            </a:r>
            <a:r>
              <a:rPr lang="en-US" sz="1800" b="0" i="0" u="none" strike="noStrike" dirty="0">
                <a:latin typeface="NimbusSanL-Regu"/>
              </a:rPr>
              <a:t> to evaluate features/assumptions of our model</a:t>
            </a:r>
            <a:r>
              <a:rPr lang="en-US" sz="1800" b="0" i="0" u="none" strike="noStrike" baseline="0" dirty="0">
                <a:latin typeface="NimbusSanL-Regu"/>
              </a:rPr>
              <a:t> (e.g.,</a:t>
            </a:r>
            <a:r>
              <a:rPr lang="en-US" sz="1800" b="0" i="0" u="none" strike="noStrike" dirty="0">
                <a:latin typeface="NimbusSanL-Regu"/>
              </a:rPr>
              <a:t> are step lengths and turn angles independent? </a:t>
            </a:r>
            <a:r>
              <a:rPr lang="en-US" dirty="0">
                <a:latin typeface="NimbusSanL-Regu"/>
              </a:rPr>
              <a:t>Do turn angles follow a von Mises distribution?) </a:t>
            </a:r>
            <a:endParaRPr lang="en-US" sz="1800" b="0" i="0" u="none" strike="noStrike" baseline="0" dirty="0">
              <a:latin typeface="NimbusSanL-Regu"/>
            </a:endParaRPr>
          </a:p>
          <a:p>
            <a:pPr algn="l"/>
            <a:endParaRPr lang="en-US" sz="600" dirty="0">
              <a:latin typeface="NimbusSanL-Regu"/>
            </a:endParaRPr>
          </a:p>
          <a:p>
            <a:pPr algn="l"/>
            <a:endParaRPr lang="en-US" sz="1800" b="0" i="0" u="none" strike="noStrike" baseline="0" dirty="0">
              <a:latin typeface="NimbusSanL-Regu"/>
            </a:endParaRPr>
          </a:p>
          <a:p>
            <a:pPr marL="0" indent="0">
              <a:buNone/>
            </a:pPr>
            <a:r>
              <a:rPr lang="en-US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3829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7238-A9BE-1358-224D-9593B659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857250"/>
          </a:xfrm>
        </p:spPr>
        <p:txBody>
          <a:bodyPr/>
          <a:lstStyle/>
          <a:p>
            <a:r>
              <a:rPr lang="en-US" dirty="0"/>
              <a:t>Summarize simulated trajectories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B7DFBE7F-86F2-693E-53DF-C9F596E63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7" y="830013"/>
            <a:ext cx="5175967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13624-3F8A-1A82-3589-318B4D7D5001}"/>
              </a:ext>
            </a:extLst>
          </p:cNvPr>
          <p:cNvSpPr txBox="1">
            <a:spLocks/>
          </p:cNvSpPr>
          <p:nvPr/>
        </p:nvSpPr>
        <p:spPr bwMode="auto">
          <a:xfrm>
            <a:off x="5867400" y="830013"/>
            <a:ext cx="3276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Used-habitat calibration plots (top row)</a:t>
            </a:r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r>
              <a:rPr lang="en-US" kern="0" dirty="0"/>
              <a:t>Trajectory summaries (bottom </a:t>
            </a:r>
            <a:r>
              <a:rPr lang="en-US" kern="0" dirty="0" err="1"/>
              <a:t>rown</a:t>
            </a:r>
            <a:r>
              <a:rPr lang="en-US" kern="0" dirty="0"/>
              <a:t>) </a:t>
            </a:r>
          </a:p>
          <a:p>
            <a:endParaRPr lang="en-US" kern="0" dirty="0"/>
          </a:p>
          <a:p>
            <a:pPr marL="0" indent="0">
              <a:buNone/>
            </a:pPr>
            <a:r>
              <a:rPr lang="en-US" kern="0" dirty="0"/>
              <a:t>Training data (2 fisher)</a:t>
            </a:r>
          </a:p>
          <a:p>
            <a:pPr marL="0" indent="0">
              <a:buNone/>
            </a:pPr>
            <a:r>
              <a:rPr lang="en-US" kern="0" dirty="0"/>
              <a:t>Test data (</a:t>
            </a:r>
            <a:r>
              <a:rPr lang="en-US" kern="0"/>
              <a:t>1 held out fisher)</a:t>
            </a: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8203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09A6-35C1-4E94-DBAC-2B7C6D1C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520"/>
            <a:ext cx="7772400" cy="85725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D4AA-E503-61B0-CEAA-6ACE7EB4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95350"/>
            <a:ext cx="7772400" cy="2971800"/>
          </a:xfrm>
        </p:spPr>
        <p:txBody>
          <a:bodyPr/>
          <a:lstStyle/>
          <a:p>
            <a:pPr algn="l"/>
            <a:r>
              <a:rPr lang="en-US" dirty="0">
                <a:latin typeface="NimbusSanL-Regu"/>
              </a:rPr>
              <a:t>Compare observations with predictions from our fitted model </a:t>
            </a:r>
          </a:p>
          <a:p>
            <a:pPr lvl="1"/>
            <a:r>
              <a:rPr lang="en-US" dirty="0">
                <a:latin typeface="NimbusSanL-Regu"/>
              </a:rPr>
              <a:t>Spatial distribution</a:t>
            </a:r>
          </a:p>
          <a:p>
            <a:pPr lvl="1"/>
            <a:r>
              <a:rPr lang="en-US" dirty="0">
                <a:latin typeface="NimbusSanL-Regu"/>
              </a:rPr>
              <a:t>Distribution of environmental covariates at used locations</a:t>
            </a:r>
          </a:p>
          <a:p>
            <a:pPr lvl="1"/>
            <a:r>
              <a:rPr lang="en-US" dirty="0">
                <a:latin typeface="NimbusSanL-Regu"/>
              </a:rPr>
              <a:t>Distribution of step-lengths, turn angles, </a:t>
            </a:r>
            <a:r>
              <a:rPr lang="en-US" dirty="0" err="1">
                <a:latin typeface="NimbusSanL-Regu"/>
              </a:rPr>
              <a:t>etc</a:t>
            </a:r>
            <a:endParaRPr lang="en-US" dirty="0">
              <a:latin typeface="NimbusSanL-Regu"/>
            </a:endParaRPr>
          </a:p>
          <a:p>
            <a:r>
              <a:rPr lang="en-US" dirty="0">
                <a:latin typeface="NimbusSanL-Regu"/>
              </a:rPr>
              <a:t>Best to use </a:t>
            </a:r>
            <a:r>
              <a:rPr lang="en-US" dirty="0">
                <a:solidFill>
                  <a:schemeClr val="accent1"/>
                </a:solidFill>
                <a:latin typeface="NimbusSanL-Regu"/>
              </a:rPr>
              <a:t>out-of-sample data </a:t>
            </a:r>
            <a:r>
              <a:rPr lang="en-US" dirty="0">
                <a:latin typeface="NimbusSanL-Regu"/>
              </a:rPr>
              <a:t>(data not used to fit the model)</a:t>
            </a:r>
          </a:p>
          <a:p>
            <a:pPr lvl="1"/>
            <a:r>
              <a:rPr lang="en-US" dirty="0">
                <a:latin typeface="NimbusSanL-Regu"/>
              </a:rPr>
              <a:t>Data splitting, cross-validation, bootstrapping </a:t>
            </a:r>
          </a:p>
          <a:p>
            <a:pPr lvl="1"/>
            <a:r>
              <a:rPr lang="en-US" dirty="0">
                <a:latin typeface="NimbusSanL-Regu"/>
              </a:rPr>
              <a:t>Ideally, treat animals or study sites as independent replicates</a:t>
            </a:r>
          </a:p>
          <a:p>
            <a:r>
              <a:rPr lang="en-US" dirty="0">
                <a:latin typeface="NimbusSanL-Regu"/>
              </a:rPr>
              <a:t>Incorporate parameter uncertainty when possible</a:t>
            </a:r>
          </a:p>
          <a:p>
            <a:pPr lvl="1"/>
            <a:r>
              <a:rPr lang="en-US" dirty="0">
                <a:latin typeface="NimbusSanL-Regu"/>
              </a:rPr>
              <a:t>Bootstrapping, posterior predictive distributions</a:t>
            </a:r>
          </a:p>
          <a:p>
            <a:pPr lvl="1"/>
            <a:r>
              <a:rPr lang="en-US" dirty="0">
                <a:latin typeface="NimbusSanL-Regu"/>
              </a:rPr>
              <a:t>Sample parameters from a multivariate normal distribution with estimated variance/covariance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19665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0CE70-119D-49BA-C182-64B5A3F9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733F-C4AE-8D6E-1418-B037D3DC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857250"/>
          </a:xfrm>
        </p:spPr>
        <p:txBody>
          <a:bodyPr/>
          <a:lstStyle/>
          <a:p>
            <a:r>
              <a:rPr lang="en-US" dirty="0" err="1"/>
              <a:t>UHCplots</a:t>
            </a:r>
            <a:r>
              <a:rPr lang="en-US" dirty="0"/>
              <a:t> (</a:t>
            </a:r>
            <a:r>
              <a:rPr lang="en-US" dirty="0" err="1"/>
              <a:t>Ecography</a:t>
            </a:r>
            <a:r>
              <a:rPr lang="en-US" dirty="0"/>
              <a:t> paper)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AFF87-25D0-5F82-3705-E0888188D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90" y="857250"/>
                <a:ext cx="3810000" cy="2971800"/>
              </a:xfrm>
            </p:spPr>
            <p:txBody>
              <a:bodyPr/>
              <a:lstStyle/>
              <a:p>
                <a:pPr marL="257203" lvl="1" indent="0">
                  <a:buNone/>
                </a:pPr>
                <a:r>
                  <a:rPr lang="en-US" dirty="0"/>
                  <a:t>Focused on 1-step-ahead predictions: </a:t>
                </a:r>
              </a:p>
              <a:p>
                <a:pPr lvl="1"/>
                <a:r>
                  <a:rPr lang="en-US" dirty="0"/>
                  <a:t>Split data (with used and random steps) into test and training subsets</a:t>
                </a:r>
              </a:p>
              <a:p>
                <a:pPr lvl="1"/>
                <a:r>
                  <a:rPr lang="en-US" dirty="0"/>
                  <a:t>Fit a model to training data</a:t>
                </a:r>
              </a:p>
              <a:p>
                <a:pPr lvl="1"/>
                <a:r>
                  <a:rPr lang="en-US" dirty="0"/>
                  <a:t>Generate parameters from their estimated sampling distribution:  MVN(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Using the model with the above parameters, select a location within each stratum of the test data set </a:t>
                </a:r>
              </a:p>
              <a:p>
                <a:pPr lvl="1"/>
                <a:r>
                  <a:rPr lang="en-US" dirty="0"/>
                  <a:t>Compare observed and predicted distributions of environmental covariates at used locations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AFF87-25D0-5F82-3705-E0888188D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90" y="857250"/>
                <a:ext cx="3810000" cy="2971800"/>
              </a:xfrm>
              <a:blipFill>
                <a:blip r:embed="rId2"/>
                <a:stretch>
                  <a:fillRect t="-1027" r="-1440" b="-19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EAB0508-CA8D-E491-2D94-450B26DB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666750"/>
            <a:ext cx="4572000" cy="2141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CF0494-0471-7399-2D76-F551DABA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36" y="2775276"/>
            <a:ext cx="4362964" cy="18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DBD6-558A-CB15-B4A4-056255F1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7150"/>
            <a:ext cx="7772400" cy="85725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0D1C-5693-E5EC-5CE8-3DBEAD43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19150"/>
            <a:ext cx="4419600" cy="2971800"/>
          </a:xfrm>
        </p:spPr>
        <p:txBody>
          <a:bodyPr/>
          <a:lstStyle/>
          <a:p>
            <a:r>
              <a:rPr lang="en-US" dirty="0"/>
              <a:t>Available locations were sampled using the tentative (rather than updated) movement parameters</a:t>
            </a:r>
          </a:p>
          <a:p>
            <a:r>
              <a:rPr lang="en-US" dirty="0"/>
              <a:t>Goodness-of-fit testing requires correcting for multiple testing (or, a summary statistic for each predicted distribution) </a:t>
            </a:r>
          </a:p>
          <a:p>
            <a:r>
              <a:rPr lang="en-US" dirty="0"/>
              <a:t>Not much spatial heterogeneity at the level of the movement step</a:t>
            </a:r>
          </a:p>
          <a:p>
            <a:r>
              <a:rPr lang="en-US" dirty="0"/>
              <a:t>Simulated trajectories show more variation but are more computationally intensive to generate!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EF68B-300E-D3EE-6576-8B4863F0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02" y="554502"/>
            <a:ext cx="4041998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Protocol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30DBCE-4014-0F2A-40CE-188CAF2691FE}"/>
              </a:ext>
            </a:extLst>
          </p:cNvPr>
          <p:cNvSpPr txBox="1">
            <a:spLocks/>
          </p:cNvSpPr>
          <p:nvPr/>
        </p:nvSpPr>
        <p:spPr bwMode="auto">
          <a:xfrm>
            <a:off x="247934" y="857250"/>
            <a:ext cx="440520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kern="0" dirty="0"/>
              <a:t>Simulate </a:t>
            </a:r>
            <a:r>
              <a:rPr lang="en-US" i="1" kern="0" dirty="0"/>
              <a:t>n</a:t>
            </a:r>
            <a:r>
              <a:rPr lang="en-US" kern="0" dirty="0"/>
              <a:t> data sets from the fitted 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Combine each of the data sets with the observed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Create a random index for the location of the observed data in a multi-panel plot.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See if the observed data stand out in some way. 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CEC43-2A6C-D61B-C8BD-B0FDBC3E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97" y="349196"/>
            <a:ext cx="4017617" cy="225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EC01B-3594-2E8F-E7F5-9E4BC2CA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20" y="2800350"/>
            <a:ext cx="4008785" cy="14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Goodness-of-fit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6EAB-A649-53DB-DAF5-44A73974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73" y="742950"/>
            <a:ext cx="8514927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The observed data are consistent with </a:t>
            </a:r>
            <a:br>
              <a:rPr lang="en-US" dirty="0"/>
            </a:br>
            <a:r>
              <a:rPr lang="en-US" dirty="0"/>
              <a:t>the fitted model.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The observed data are NOT consistent </a:t>
            </a:r>
            <a:br>
              <a:rPr lang="en-US" dirty="0"/>
            </a:br>
            <a:r>
              <a:rPr lang="en-US" dirty="0"/>
              <a:t>with the fitted model.</a:t>
            </a:r>
          </a:p>
          <a:p>
            <a:pPr marL="0" indent="0">
              <a:buNone/>
            </a:pPr>
            <a:br>
              <a:rPr lang="en-US" sz="1000" dirty="0"/>
            </a:br>
            <a:br>
              <a:rPr lang="en-US" sz="1000" dirty="0"/>
            </a:br>
            <a:endParaRPr lang="en-US" sz="1000" dirty="0"/>
          </a:p>
          <a:p>
            <a:pPr marL="0" indent="0">
              <a:buNone/>
            </a:pPr>
            <a:r>
              <a:rPr lang="en-US" b="1" dirty="0"/>
              <a:t>Test statistic </a:t>
            </a:r>
            <a:r>
              <a:rPr lang="en-US" dirty="0"/>
              <a:t>= a plot of the real data!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Sampling distribution | H</a:t>
            </a:r>
            <a:r>
              <a:rPr lang="en-US" b="1" baseline="-25000" dirty="0"/>
              <a:t>0</a:t>
            </a:r>
            <a:r>
              <a:rPr lang="en-US" b="1" dirty="0"/>
              <a:t> </a:t>
            </a:r>
            <a:r>
              <a:rPr lang="en-US" dirty="0"/>
              <a:t>= plots using simulated trajectories from the fitted (i.e., null) model.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6B71C51-0548-8DE7-D226-DDE05EE4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285750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2DDE-6976-7130-213A-CD44E5D1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0"/>
            <a:ext cx="7772400" cy="857250"/>
          </a:xfrm>
        </p:spPr>
        <p:txBody>
          <a:bodyPr/>
          <a:lstStyle/>
          <a:p>
            <a:r>
              <a:rPr lang="en-US" dirty="0"/>
              <a:t>Lineup Goodness-of-fit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B6EAB-A649-53DB-DAF5-44A73974D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873" y="742950"/>
                <a:ext cx="8514927" cy="3886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The observed data are consistent with </a:t>
                </a:r>
                <a:br>
                  <a:rPr lang="en-US" dirty="0"/>
                </a:br>
                <a:r>
                  <a:rPr lang="en-US" dirty="0"/>
                  <a:t>the fitted model.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H</a:t>
                </a:r>
                <a:r>
                  <a:rPr lang="en-US" baseline="-25000" dirty="0"/>
                  <a:t>A</a:t>
                </a:r>
                <a:r>
                  <a:rPr lang="en-US" dirty="0"/>
                  <a:t>: The observed data are NOT consistent </a:t>
                </a:r>
                <a:br>
                  <a:rPr lang="en-US" dirty="0"/>
                </a:br>
                <a:r>
                  <a:rPr lang="en-US" dirty="0"/>
                  <a:t>with the fitted model.</a:t>
                </a:r>
              </a:p>
              <a:p>
                <a:pPr marL="0" indent="0">
                  <a:buNone/>
                </a:pPr>
                <a:br>
                  <a:rPr lang="en-US" sz="1000" dirty="0"/>
                </a:br>
                <a:br>
                  <a:rPr lang="en-US" sz="1000" dirty="0"/>
                </a:b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If H</a:t>
                </a:r>
                <a:r>
                  <a:rPr lang="en-US" baseline="-25000" dirty="0"/>
                  <a:t>0</a:t>
                </a:r>
                <a:r>
                  <a:rPr lang="en-US" dirty="0"/>
                  <a:t> is true, then each panel will have a </a:t>
                </a:r>
                <a:br>
                  <a:rPr lang="en-US" dirty="0"/>
                </a:br>
                <a:r>
                  <a:rPr lang="en-US" dirty="0"/>
                  <a:t>1/</a:t>
                </a:r>
                <a:r>
                  <a:rPr lang="en-US" i="1" dirty="0"/>
                  <a:t>n</a:t>
                </a:r>
                <a:r>
                  <a:rPr lang="en-US" dirty="0"/>
                  <a:t> chance of being selected, where </a:t>
                </a:r>
                <a:br>
                  <a:rPr lang="en-US" dirty="0"/>
                </a:br>
                <a:r>
                  <a:rPr lang="en-US" i="1" dirty="0"/>
                  <a:t>n</a:t>
                </a:r>
                <a:r>
                  <a:rPr lang="en-US" dirty="0"/>
                  <a:t> = the number of panels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With 20 plots, P(select the panel with the observed data |H</a:t>
                </a:r>
                <a:r>
                  <a:rPr lang="en-US" baseline="-25000" dirty="0"/>
                  <a:t>0</a:t>
                </a:r>
                <a:r>
                  <a:rPr lang="en-US" dirty="0"/>
                  <a:t>) = 0.05 </a:t>
                </a:r>
              </a:p>
              <a:p>
                <a:pPr marL="0" indent="0">
                  <a:buNone/>
                </a:pPr>
                <a:r>
                  <a:rPr lang="en-US" dirty="0"/>
                  <a:t>Selecting the real data plot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 p-value ≤ 0.05 (with more panels, the p-value might be smaller).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B6EAB-A649-53DB-DAF5-44A73974D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873" y="742950"/>
                <a:ext cx="8514927" cy="3886200"/>
              </a:xfrm>
              <a:blipFill>
                <a:blip r:embed="rId2"/>
                <a:stretch>
                  <a:fillRect l="-859" t="-1099" r="-1360" b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751348FC-5E09-5DFB-0E30-5A246B29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85750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E79E-BCFB-4077-5B70-2107F4E3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7" y="-36464"/>
            <a:ext cx="7772400" cy="857250"/>
          </a:xfrm>
        </p:spPr>
        <p:txBody>
          <a:bodyPr/>
          <a:lstStyle/>
          <a:p>
            <a:r>
              <a:rPr lang="en-US" dirty="0"/>
              <a:t>ISSA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43BA4E-CC06-BACA-F40F-7157FDB17F22}"/>
              </a:ext>
            </a:extLst>
          </p:cNvPr>
          <p:cNvSpPr txBox="1">
            <a:spLocks/>
          </p:cNvSpPr>
          <p:nvPr/>
        </p:nvSpPr>
        <p:spPr bwMode="auto">
          <a:xfrm>
            <a:off x="304800" y="721664"/>
            <a:ext cx="5029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marL="192902" indent="-1929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800">
                <a:solidFill>
                  <a:srgbClr val="595959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17955" indent="-1607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575">
                <a:solidFill>
                  <a:srgbClr val="595959"/>
                </a:solidFill>
                <a:latin typeface="+mn-lt"/>
                <a:ea typeface="ＭＳ Ｐゴシック" charset="0"/>
              </a:defRPr>
            </a:lvl2pPr>
            <a:lvl3pPr marL="643007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1350">
                <a:solidFill>
                  <a:srgbClr val="595959"/>
                </a:solidFill>
                <a:latin typeface="+mn-lt"/>
                <a:ea typeface="ＭＳ Ｐゴシック" charset="0"/>
              </a:defRPr>
            </a:lvl3pPr>
            <a:lvl4pPr marL="900211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4pPr>
            <a:lvl5pPr marL="1157413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rgbClr val="595959"/>
                </a:solidFill>
                <a:latin typeface="+mn-lt"/>
                <a:ea typeface="ＭＳ Ｐゴシック" charset="0"/>
              </a:defRPr>
            </a:lvl5pPr>
            <a:lvl6pPr marL="1414616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818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9022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6225" indent="-12860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Integrated step-selection analysis of f</a:t>
            </a:r>
            <a:r>
              <a:rPr lang="en-US" dirty="0"/>
              <a:t>isher data (</a:t>
            </a:r>
            <a:r>
              <a:rPr lang="en-US" dirty="0" err="1"/>
              <a:t>Lapoint</a:t>
            </a:r>
            <a:r>
              <a:rPr lang="en-US" dirty="0"/>
              <a:t> et al. 2013)</a:t>
            </a:r>
            <a:r>
              <a:rPr lang="en-US" kern="0" dirty="0"/>
              <a:t>.</a:t>
            </a:r>
          </a:p>
          <a:p>
            <a:pPr marL="0" indent="0">
              <a:buFontTx/>
              <a:buNone/>
            </a:pPr>
            <a:endParaRPr lang="en-US" sz="800" kern="0" dirty="0"/>
          </a:p>
          <a:p>
            <a:pPr marL="0" indent="0">
              <a:buFontTx/>
              <a:buNone/>
            </a:pPr>
            <a:r>
              <a:rPr lang="en-US" kern="0" dirty="0"/>
              <a:t>Predictors:</a:t>
            </a:r>
            <a:br>
              <a:rPr lang="en-US" sz="800" kern="0" dirty="0"/>
            </a:br>
            <a:endParaRPr lang="en-US" sz="800" kern="0" dirty="0"/>
          </a:p>
          <a:p>
            <a:r>
              <a:rPr lang="en-US" kern="0" dirty="0"/>
              <a:t>Landcover class (forest or not)</a:t>
            </a:r>
          </a:p>
          <a:p>
            <a:r>
              <a:rPr lang="en-US" kern="0" dirty="0"/>
              <a:t>Human Population Density</a:t>
            </a:r>
          </a:p>
          <a:p>
            <a:r>
              <a:rPr lang="en-US" kern="0" dirty="0"/>
              <a:t>Elevation</a:t>
            </a:r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1E9CF8D-E311-E861-5D27-1C425B3A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093" y="361950"/>
            <a:ext cx="2338362" cy="15656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F906-D77D-4DD1-8264-00DED02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2272"/>
            <a:ext cx="2547870" cy="2300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D0B323-7FB4-A06B-5B00-3F5F9E7917E7}"/>
              </a:ext>
            </a:extLst>
          </p:cNvPr>
          <p:cNvSpPr txBox="1"/>
          <p:nvPr/>
        </p:nvSpPr>
        <p:spPr>
          <a:xfrm>
            <a:off x="190501" y="4497893"/>
            <a:ext cx="571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LaPoint</a:t>
            </a:r>
            <a:r>
              <a:rPr lang="en-US" sz="800" dirty="0"/>
              <a:t>, S., Gallery, P., </a:t>
            </a:r>
            <a:r>
              <a:rPr lang="en-US" sz="800" dirty="0" err="1"/>
              <a:t>Wikelski</a:t>
            </a:r>
            <a:r>
              <a:rPr lang="en-US" sz="800" dirty="0"/>
              <a:t>, M., &amp; Kays, R. (2013b). Data from: Animal behavior, cost- based corridor models, and real corridors. </a:t>
            </a:r>
            <a:r>
              <a:rPr lang="en-US" sz="800" dirty="0" err="1"/>
              <a:t>Movebank</a:t>
            </a:r>
            <a:r>
              <a:rPr lang="en-US" sz="800" dirty="0"/>
              <a:t> Data Repository. Retrieved from </a:t>
            </a:r>
            <a:r>
              <a:rPr lang="en-US" sz="800" dirty="0">
                <a:hlinkClick r:id="rId4"/>
              </a:rPr>
              <a:t>https://doi</a:t>
            </a:r>
            <a:r>
              <a:rPr lang="en-US" sz="800" dirty="0"/>
              <a:t>. org/10.5441/001/1.2tp2j43g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C18FC-BC55-84D3-E980-B69BB4FEE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05150"/>
            <a:ext cx="4876800" cy="13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9823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45622</TotalTime>
  <Words>942</Words>
  <Application>Microsoft Office PowerPoint</Application>
  <PresentationFormat>On-screen Show (16:9)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NimbusSanL-Regu</vt:lpstr>
      <vt:lpstr>SVP-regents-PowerPoint-HD-3</vt:lpstr>
      <vt:lpstr>Evaluating Animal Movement Models   </vt:lpstr>
      <vt:lpstr>Model Evaluation</vt:lpstr>
      <vt:lpstr>Model Evaluation</vt:lpstr>
      <vt:lpstr>UHCplots (Ecography paper)</vt:lpstr>
      <vt:lpstr>Limitations</vt:lpstr>
      <vt:lpstr>Lineup Protocol</vt:lpstr>
      <vt:lpstr>Lineup Goodness-of-fit test</vt:lpstr>
      <vt:lpstr>Lineup Goodness-of-fit test</vt:lpstr>
      <vt:lpstr>ISSA</vt:lpstr>
      <vt:lpstr>ISSA</vt:lpstr>
      <vt:lpstr>ISSA</vt:lpstr>
      <vt:lpstr>Correlation between step-lengths and turn angles</vt:lpstr>
      <vt:lpstr>PowerPoint Presentation</vt:lpstr>
      <vt:lpstr>Hidden Markov Model</vt:lpstr>
      <vt:lpstr>Hidden Markov Models (HMM)</vt:lpstr>
      <vt:lpstr>HMM</vt:lpstr>
      <vt:lpstr>Testing With Multiple Lineups/Observers</vt:lpstr>
      <vt:lpstr>PowerPoint Presentation</vt:lpstr>
      <vt:lpstr>PowerPoint Presentation</vt:lpstr>
      <vt:lpstr>Summarize simulated trajectories</vt:lpstr>
    </vt:vector>
  </TitlesOfParts>
  <Company>University Relations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Species-Habitat-Associations: Spatial Data, Predictive Models, and Ecological Insights</dc:title>
  <dc:creator>John R Fieberg</dc:creator>
  <cp:lastModifiedBy>John R Fieberg</cp:lastModifiedBy>
  <cp:revision>306</cp:revision>
  <dcterms:created xsi:type="dcterms:W3CDTF">2021-02-16T21:31:46Z</dcterms:created>
  <dcterms:modified xsi:type="dcterms:W3CDTF">2025-05-15T19:56:22Z</dcterms:modified>
</cp:coreProperties>
</file>